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5"/>
  </p:notesMasterIdLst>
  <p:sldIdLst>
    <p:sldId id="258" r:id="rId2"/>
    <p:sldId id="260" r:id="rId3"/>
    <p:sldId id="267" r:id="rId4"/>
    <p:sldId id="268" r:id="rId5"/>
    <p:sldId id="266" r:id="rId6"/>
    <p:sldId id="269" r:id="rId7"/>
    <p:sldId id="341" r:id="rId8"/>
    <p:sldId id="259" r:id="rId9"/>
    <p:sldId id="336" r:id="rId10"/>
    <p:sldId id="349" r:id="rId11"/>
    <p:sldId id="270" r:id="rId12"/>
    <p:sldId id="271" r:id="rId13"/>
    <p:sldId id="359" r:id="rId14"/>
    <p:sldId id="342" r:id="rId15"/>
    <p:sldId id="273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2" r:id="rId24"/>
    <p:sldId id="276" r:id="rId25"/>
    <p:sldId id="351" r:id="rId26"/>
    <p:sldId id="354" r:id="rId27"/>
    <p:sldId id="353" r:id="rId28"/>
    <p:sldId id="280" r:id="rId29"/>
    <p:sldId id="360" r:id="rId30"/>
    <p:sldId id="355" r:id="rId31"/>
    <p:sldId id="274" r:id="rId32"/>
    <p:sldId id="275" r:id="rId33"/>
    <p:sldId id="279" r:id="rId34"/>
    <p:sldId id="283" r:id="rId35"/>
    <p:sldId id="285" r:id="rId36"/>
    <p:sldId id="289" r:id="rId37"/>
    <p:sldId id="286" r:id="rId38"/>
    <p:sldId id="287" r:id="rId39"/>
    <p:sldId id="288" r:id="rId40"/>
    <p:sldId id="356" r:id="rId41"/>
    <p:sldId id="290" r:id="rId42"/>
    <p:sldId id="292" r:id="rId43"/>
    <p:sldId id="293" r:id="rId44"/>
    <p:sldId id="294" r:id="rId45"/>
    <p:sldId id="295" r:id="rId46"/>
    <p:sldId id="296" r:id="rId47"/>
    <p:sldId id="357" r:id="rId48"/>
    <p:sldId id="361" r:id="rId49"/>
    <p:sldId id="358" r:id="rId50"/>
    <p:sldId id="329" r:id="rId51"/>
    <p:sldId id="335" r:id="rId52"/>
    <p:sldId id="264" r:id="rId53"/>
    <p:sldId id="362" r:id="rId54"/>
  </p:sldIdLst>
  <p:sldSz cx="12239625" cy="6840538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Comic Sans MS" panose="030F0702030302020204" pitchFamily="66" charset="0"/>
      <p:regular r:id="rId57"/>
      <p:bold r:id="rId58"/>
      <p:italic r:id="rId59"/>
      <p:boldItalic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Montserrat Black" panose="00000A00000000000000" pitchFamily="2" charset="0"/>
      <p:bold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Source Sans Pro" panose="020B0503030403020204" pitchFamily="34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78" y="58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4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6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42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33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755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984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94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9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09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24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87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6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9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453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46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7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90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1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913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366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89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640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202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4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27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80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87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21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14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280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0203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95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829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886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164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404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310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19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252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361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62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944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420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1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5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8.emf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0.emf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78.png"/><Relationship Id="rId10" Type="http://schemas.openxmlformats.org/officeDocument/2006/relationships/image" Target="../media/image59.png"/><Relationship Id="rId4" Type="http://schemas.openxmlformats.org/officeDocument/2006/relationships/image" Target="../media/image77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11" Type="http://schemas.openxmlformats.org/officeDocument/2006/relationships/package" Target="../embeddings/Microsoft_Excel_Macro-Enabled_Worksheet1.xlsm"/><Relationship Id="rId5" Type="http://schemas.openxmlformats.org/officeDocument/2006/relationships/image" Target="../media/image6.png"/><Relationship Id="rId10" Type="http://schemas.openxmlformats.org/officeDocument/2006/relationships/image" Target="../media/image10.emf"/><Relationship Id="rId4" Type="http://schemas.openxmlformats.org/officeDocument/2006/relationships/image" Target="../media/image5.png"/><Relationship Id="rId9" Type="http://schemas.openxmlformats.org/officeDocument/2006/relationships/package" Target="../embeddings/Microsoft_Excel_Macro-Enabled_Worksheet.xlsm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colab.research.google.com/drive/1ZvcWGTGUWbzqhZ1cbNwq4LgztayuScxc?usp=sharing" TargetMode="External"/><Relationship Id="rId4" Type="http://schemas.openxmlformats.org/officeDocument/2006/relationships/hyperlink" Target="https://colab.research.google.com/drive/1Yuj9zNdq3TVplffegiYXO6pQGuV3c10a?usp=shar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800059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Зачем нужно классическое машинное обучение?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43942" y="5719126"/>
            <a:ext cx="6035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https://arxiv.org/abs/2207.08815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" y="2579668"/>
            <a:ext cx="11805059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Формат Работы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4366820" y="2472728"/>
            <a:ext cx="3354184" cy="153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Посещение </a:t>
            </a:r>
            <a:r>
              <a:rPr lang="ru-RU" sz="2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вебинаров</a:t>
            </a:r>
            <a:endParaRPr lang="ru-RU"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моменты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40;p26"/>
          <p:cNvSpPr txBox="1"/>
          <p:nvPr/>
        </p:nvSpPr>
        <p:spPr>
          <a:xfrm>
            <a:off x="860411" y="2642681"/>
            <a:ext cx="3100831" cy="303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2128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lms.skillfactory.ru</a:t>
            </a:r>
            <a:endParaRPr lang="ru-RU" sz="2128" b="1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Видеоматериалы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Тексты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Блокноты </a:t>
            </a:r>
            <a:r>
              <a:rPr lang="en-US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ru-RU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128" dirty="0" err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Colab</a:t>
            </a:r>
            <a:endParaRPr lang="ru-RU" sz="2128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40;p26"/>
          <p:cNvSpPr txBox="1"/>
          <p:nvPr/>
        </p:nvSpPr>
        <p:spPr>
          <a:xfrm>
            <a:off x="7741485" y="2490669"/>
            <a:ext cx="3508406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Самостоятельная работа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749" y="1790001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447" y="1456018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567" y="1714448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373" y="4721835"/>
            <a:ext cx="1543816" cy="131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Free Car SVG, PNG Icon, Symbol. Download Image."/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28966"/>
          <a:stretch/>
        </p:blipFill>
        <p:spPr bwMode="auto">
          <a:xfrm>
            <a:off x="8299184" y="3383395"/>
            <a:ext cx="2228965" cy="9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31916" y="4509061"/>
            <a:ext cx="4726709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30"/>
              </a:spcBef>
            </a:pPr>
            <a:r>
              <a:rPr lang="ru-RU" sz="20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Вторичный рынок автомобилей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Примеры алгоритмов  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Базовая работа с признаками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Закрепить алгоритмы и поиграться с признаками</a:t>
            </a:r>
          </a:p>
        </p:txBody>
      </p:sp>
    </p:spTree>
    <p:extLst>
      <p:ext uri="{BB962C8B-B14F-4D97-AF65-F5344CB8AC3E}">
        <p14:creationId xmlns:p14="http://schemas.microsoft.com/office/powerpoint/2010/main" val="35214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8" grpId="0"/>
      <p:bldP spid="3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После курса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523166" y="1820942"/>
            <a:ext cx="11257281" cy="186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128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128" strike="sngStrike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 позицию 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197" u="sng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1"/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87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487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487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06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608783" y="3740457"/>
            <a:ext cx="9610223" cy="238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ru-RU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487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Знакомство со студентами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5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02032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8854088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27" y="1700808"/>
            <a:ext cx="2657475" cy="4543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3" y="1700808"/>
            <a:ext cx="4151784" cy="24741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780" y="1700808"/>
            <a:ext cx="4808371" cy="2637476"/>
          </a:xfrm>
          <a:prstGeom prst="rect">
            <a:avLst/>
          </a:prstGeom>
        </p:spPr>
      </p:pic>
      <p:pic>
        <p:nvPicPr>
          <p:cNvPr id="14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87F2C16-A288-4C15-8362-A495BE56B1A1}"/>
              </a:ext>
            </a:extLst>
          </p:cNvPr>
          <p:cNvSpPr/>
          <p:nvPr/>
        </p:nvSpPr>
        <p:spPr>
          <a:xfrm>
            <a:off x="6999028" y="6120455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https://play.aidungeon.io/main/home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AE438E-D770-4FEF-BB2D-A9A89FC43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076" y="4536279"/>
            <a:ext cx="401039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19536" y="807299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988840"/>
            <a:ext cx="5256584" cy="3606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16832"/>
            <a:ext cx="5040560" cy="46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2658" y="723663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Примерные формулировки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99239" y="3310836"/>
            <a:ext cx="10425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604014" y="4928204"/>
            <a:ext cx="10416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Machine learning is a form of artificial intelligence based upon the concept of a machine being able to learn. It has many applications, including: data mining, pattern recognition and signal processing.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https://philosopherai.com/philosopher/machine-learning-778d53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504902" y="1584375"/>
            <a:ext cx="107060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3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24311" y="70162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6971" y="3153311"/>
            <a:ext cx="1159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computer science, artificial intelligence (AI), sometimes called machine intelligence, is intelligence demonstrated by machines, in contrast to the natural intelligence displayed by humans. the study of "intelligent agents": any device that perceives its environment and takes actions that maximize its chance of successfully achieving its goals.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https://en.wikipedia.org/wiki/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09346" y="4994474"/>
            <a:ext cx="1177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Artificial Intelligence is really a misnomer. It's not intelligent, it's just the simulation of intelligence. And it's certainly not art, or artificial for that matter.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So why is it called Artificial Intelligence? Because humans are lazy and uncreative, they can't even come up with a good name for something which doesn't exist!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https://philosopherai.com/philosopher/artificial-intelligence-db38d3 </a:t>
            </a:r>
            <a:endParaRPr lang="en-US" sz="20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79147" y="1445499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1344" y="1393513"/>
            <a:ext cx="87621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Интелле́кт</a:t>
            </a:r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(от лат. </a:t>
            </a:r>
            <a:r>
              <a:rPr lang="ru-RU" sz="16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intellectus</a:t>
            </a:r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sz="16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https://ru.wikipedia.org/wiki</a:t>
            </a:r>
            <a:endParaRPr lang="ru-RU" sz="16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181819" y="4124068"/>
            <a:ext cx="92098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pic>
        <p:nvPicPr>
          <p:cNvPr id="10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19" y="1386732"/>
            <a:ext cx="2822660" cy="47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484784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22299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52886" y="7206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89190" y="183644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ontserrat" panose="020B0604020202020204" charset="-52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9" name="Прямая со стрелкой 8"/>
          <p:cNvCxnSpPr>
            <a:stCxn id="8" idx="3"/>
          </p:cNvCxnSpPr>
          <p:nvPr/>
        </p:nvCxnSpPr>
        <p:spPr>
          <a:xfrm>
            <a:off x="6949430" y="234049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41118" y="21244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4141118" y="262852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657350" y="1548409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764854" y="234049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7237462" y="187279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5294238" y="3862208"/>
            <a:ext cx="6334720" cy="2675523"/>
            <a:chOff x="16396" y="3501008"/>
            <a:chExt cx="5114706" cy="216024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20B0604020202020204" charset="-52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Заголовок 1"/>
          <p:cNvSpPr txBox="1">
            <a:spLocks/>
          </p:cNvSpPr>
          <p:nvPr/>
        </p:nvSpPr>
        <p:spPr>
          <a:xfrm>
            <a:off x="-107354" y="38622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1 </a:t>
            </a:r>
            <a:r>
              <a:rPr lang="en-US" sz="2800" i="1" dirty="0">
                <a:solidFill>
                  <a:schemeClr val="bg1"/>
                </a:solidFill>
                <a:latin typeface="Montserrat" panose="020B0604020202020204" charset="-52"/>
              </a:rPr>
              <a:t>rad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(180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*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/180)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764854" y="29884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1045370" y="5791977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</p:spTree>
    <p:extLst>
      <p:ext uri="{BB962C8B-B14F-4D97-AF65-F5344CB8AC3E}">
        <p14:creationId xmlns:p14="http://schemas.microsoft.com/office/powerpoint/2010/main" val="40615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793353" y="64415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46315" y="2234136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ontserrat" panose="020B0604020202020204" charset="-52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9" name="Прямая со стрелкой 8"/>
          <p:cNvCxnSpPr>
            <a:stCxn id="8" idx="3"/>
          </p:cNvCxnSpPr>
          <p:nvPr/>
        </p:nvCxnSpPr>
        <p:spPr>
          <a:xfrm>
            <a:off x="6806555" y="273819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3998243" y="252216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998243" y="3026224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7310611" y="2306145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621979" y="173008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93987" y="2666185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409" y="3525821"/>
            <a:ext cx="5279101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B2286-B325-4E34-8AA4-34B8538A1006}"/>
              </a:ext>
            </a:extLst>
          </p:cNvPr>
          <p:cNvSpPr txBox="1"/>
          <p:nvPr/>
        </p:nvSpPr>
        <p:spPr>
          <a:xfrm>
            <a:off x="2300212" y="6331939"/>
            <a:ext cx="9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https://christophm.github.io/interpretable-ml-book/terminology.html</a:t>
            </a:r>
          </a:p>
        </p:txBody>
      </p:sp>
    </p:spTree>
    <p:extLst>
      <p:ext uri="{BB962C8B-B14F-4D97-AF65-F5344CB8AC3E}">
        <p14:creationId xmlns:p14="http://schemas.microsoft.com/office/powerpoint/2010/main" val="1345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Овал 7"/>
          <p:cNvSpPr/>
          <p:nvPr/>
        </p:nvSpPr>
        <p:spPr>
          <a:xfrm>
            <a:off x="4583832" y="1688073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>
                <a:latin typeface="Montserrat" panose="020B0604020202020204" charset="-52"/>
              </a:rPr>
              <a:t>ИИ</a:t>
            </a:r>
            <a:endParaRPr lang="ru-RU" baseline="30000" dirty="0">
              <a:latin typeface="Montserrat" panose="020B0604020202020204" charset="-52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5075616" y="3038046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>
                <a:latin typeface="Montserrat" panose="020B0604020202020204" charset="-52"/>
              </a:rPr>
              <a:t>МО</a:t>
            </a:r>
            <a:endParaRPr lang="en-US" sz="8000" baseline="30000" dirty="0">
              <a:latin typeface="Montserrat" panose="020B0604020202020204" charset="-52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468584" y="4478206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>
                <a:latin typeface="Montserrat" panose="020B0604020202020204" charset="-52"/>
              </a:rPr>
              <a:t>НС</a:t>
            </a:r>
            <a:endParaRPr lang="en-US" sz="6000" baseline="30000" dirty="0">
              <a:latin typeface="Montserrat" panose="020B0604020202020204" charset="-52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775520" y="278092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>
                <a:latin typeface="Montserrat" panose="020B0604020202020204" charset="-52"/>
              </a:rPr>
              <a:t>Data Science</a:t>
            </a:r>
            <a:endParaRPr lang="ru-RU" sz="1000" baseline="300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34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/>
          <p:cNvSpPr txBox="1"/>
          <p:nvPr/>
        </p:nvSpPr>
        <p:spPr>
          <a:xfrm>
            <a:off x="650443" y="676939"/>
            <a:ext cx="10410966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Распределение </a:t>
            </a:r>
            <a:r>
              <a:rPr lang="ru-RU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Дирехле</a:t>
            </a:r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для </a:t>
            </a:r>
            <a:endParaRPr lang="en-US"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Scientist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28" y="2070707"/>
            <a:ext cx="6097977" cy="343988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31" r="16249"/>
          <a:stretch/>
        </p:blipFill>
        <p:spPr>
          <a:xfrm>
            <a:off x="1016000" y="2226607"/>
            <a:ext cx="3849511" cy="3128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5089043" y="6035524"/>
            <a:ext cx="1661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977001" y="3603001"/>
            <a:ext cx="167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f()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3381839" y="2179257"/>
            <a:ext cx="132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y X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4181778" y="3607342"/>
            <a:ext cx="74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=</a:t>
            </a:r>
            <a:endParaRPr lang="ru-RU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1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А каким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Data Scientist 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вы хотите стать?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53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89075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91691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32143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801053"/>
              </a:xfrm>
              <a:prstGeom prst="rect">
                <a:avLst/>
              </a:prstGeom>
              <a:blipFill>
                <a:blip r:embed="rId7"/>
                <a:stretch>
                  <a:fillRect l="-896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55567" y="4998098"/>
                <a:ext cx="5544616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567" y="4998098"/>
                <a:ext cx="5544616" cy="801053"/>
              </a:xfrm>
              <a:prstGeom prst="rect">
                <a:avLst/>
              </a:prstGeom>
              <a:blipFill>
                <a:blip r:embed="rId8"/>
                <a:stretch>
                  <a:fillRect l="-990" b="-12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353275" y="6222798"/>
            <a:ext cx="6925294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205858" y="5763974"/>
                <a:ext cx="3624710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8" y="5763974"/>
                <a:ext cx="3624710" cy="513282"/>
              </a:xfrm>
              <a:prstGeom prst="rect">
                <a:avLst/>
              </a:prstGeom>
              <a:blipFill>
                <a:blip r:embed="rId9"/>
                <a:stretch>
                  <a:fillRect r="-673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212739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212739" cy="513282"/>
              </a:xfrm>
              <a:prstGeom prst="rect">
                <a:avLst/>
              </a:prstGeom>
              <a:blipFill>
                <a:blip r:embed="rId10"/>
                <a:stretch>
                  <a:fillRect r="-759" b="-1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7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1" y="1700808"/>
                <a:ext cx="4047391" cy="1123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1700808"/>
                <a:ext cx="4047391" cy="1123834"/>
              </a:xfrm>
              <a:prstGeom prst="rect">
                <a:avLst/>
              </a:prstGeom>
              <a:blipFill>
                <a:blip r:embed="rId6"/>
                <a:stretch>
                  <a:fillRect l="-1355" t="-2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303195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3031954" cy="45313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311904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 за 2020-202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1" y="4293096"/>
                <a:ext cx="3974819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4293096"/>
                <a:ext cx="3974819" cy="955646"/>
              </a:xfrm>
              <a:prstGeom prst="rect">
                <a:avLst/>
              </a:prstGeom>
              <a:blipFill>
                <a:blip r:embed="rId8"/>
                <a:stretch>
                  <a:fillRect l="-1380" t="-3185" b="-10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3249669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249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/>
      <p:bldP spid="46" grpId="0"/>
      <p:bldP spid="47" grpId="0"/>
      <p:bldP spid="48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53017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707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20B0604020202020204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707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788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788153" cy="523220"/>
              </a:xfrm>
              <a:prstGeom prst="rect">
                <a:avLst/>
              </a:prstGeom>
              <a:blipFill>
                <a:blip r:embed="rId6"/>
                <a:stretch>
                  <a:fillRect r="-644" b="-12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4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495274" cy="523220"/>
              </a:xfrm>
              <a:prstGeom prst="rect">
                <a:avLst/>
              </a:prstGeom>
              <a:blipFill>
                <a:blip r:embed="rId8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82679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8267904" cy="513282"/>
              </a:xfrm>
              <a:prstGeom prst="rect">
                <a:avLst/>
              </a:prstGeom>
              <a:blipFill>
                <a:blip r:embed="rId9"/>
                <a:stretch>
                  <a:fillRect b="-1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968318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968318" cy="513282"/>
              </a:xfrm>
              <a:prstGeom prst="rect">
                <a:avLst/>
              </a:prstGeom>
              <a:blipFill>
                <a:blip r:embed="rId10"/>
                <a:stretch>
                  <a:fillRect r="-262" b="-154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591069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9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311149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49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3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0" y="3789040"/>
            <a:ext cx="7729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8364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1" y="4941168"/>
            <a:ext cx="742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4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66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F25DC31-0234-4FDA-ADDF-A003E08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3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6037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5532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9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0" name="Дуга 19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769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789743" y="4751576"/>
            <a:ext cx="4584014" cy="18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1800" b="1" dirty="0">
                <a:solidFill>
                  <a:srgbClr val="3CB250"/>
                </a:solidFill>
                <a:latin typeface="Montserrat"/>
                <a:ea typeface="Montserrat"/>
                <a:cs typeface="Montserrat"/>
                <a:sym typeface="Montserrat"/>
              </a:rPr>
              <a:t>Фирсов Артемий Борисович</a:t>
            </a:r>
          </a:p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преподаватель, </a:t>
            </a:r>
            <a:r>
              <a:rPr lang="ru-RU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УрФУ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/>
          <p:cNvSpPr txBox="1"/>
          <p:nvPr/>
        </p:nvSpPr>
        <p:spPr>
          <a:xfrm>
            <a:off x="650443" y="676939"/>
            <a:ext cx="10410966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информации обо мне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 descr="Изображение выглядит как Человеческое лицо, человек, одежда, рождество">
            <a:extLst>
              <a:ext uri="{FF2B5EF4-FFF2-40B4-BE49-F238E27FC236}">
                <a16:creationId xmlns:a16="http://schemas.microsoft.com/office/drawing/2014/main" id="{2EF607A8-B62E-4BC8-D06C-3DD7B4C7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4" y="1857098"/>
            <a:ext cx="2702022" cy="2702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726DD0-4FF3-EC61-6627-02ECA68CA0E7}"/>
              </a:ext>
            </a:extLst>
          </p:cNvPr>
          <p:cNvSpPr txBox="1"/>
          <p:nvPr/>
        </p:nvSpPr>
        <p:spPr>
          <a:xfrm>
            <a:off x="4376790" y="2317801"/>
            <a:ext cx="7189658" cy="224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6057" indent="-456057">
              <a:buFont typeface="Arial" panose="020B0604020202020204" pitchFamily="34" charset="0"/>
              <a:buChar char="•"/>
            </a:pP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</a:t>
            </a: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года преподавания</a:t>
            </a: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CV </a:t>
            </a: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НГУ</a:t>
            </a:r>
            <a:endParaRPr lang="en-US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6057" indent="-456057">
              <a:buFont typeface="Arial" panose="020B0604020202020204" pitchFamily="34" charset="0"/>
              <a:buChar char="•"/>
            </a:pP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 </a:t>
            </a: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лет </a:t>
            </a: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</a:t>
            </a: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экспертизы</a:t>
            </a:r>
            <a:endParaRPr lang="en-US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6057" indent="-456057">
              <a:buFont typeface="Arial" panose="020B0604020202020204" pitchFamily="34" charset="0"/>
              <a:buChar char="•"/>
            </a:pP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лет опыта </a:t>
            </a: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</a:p>
          <a:p>
            <a:pPr marL="456057" indent="-456057">
              <a:buFont typeface="Arial" panose="020B0604020202020204" pitchFamily="34" charset="0"/>
              <a:buChar char="•"/>
            </a:pP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Являюсь </a:t>
            </a: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 </a:t>
            </a:r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компании </a:t>
            </a:r>
            <a:r>
              <a:rPr lang="en-US" sz="2793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Velvetech</a:t>
            </a:r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18523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559919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591" y="2002709"/>
            <a:ext cx="656782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5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2132856"/>
                <a:ext cx="577273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, +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0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1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772734" cy="1631216"/>
              </a:xfrm>
              <a:prstGeom prst="rect">
                <a:avLst/>
              </a:prstGeom>
              <a:blipFill>
                <a:blip r:embed="rId4"/>
                <a:stretch>
                  <a:fillRect l="-1056" t="-1873" r="-422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3273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327373" cy="1323439"/>
              </a:xfrm>
              <a:prstGeom prst="rect">
                <a:avLst/>
              </a:prstGeom>
              <a:blipFill>
                <a:blip r:embed="rId5"/>
                <a:stretch>
                  <a:fillRect t="-2304" r="-1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7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9810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	 Что-то понять (найти закономерности)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04775" y="4015904"/>
            <a:ext cx="8820150" cy="2213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	Кластеризация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537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Снижение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79" y="923578"/>
            <a:ext cx="3871655" cy="280831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2" y="4276725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5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pic>
        <p:nvPicPr>
          <p:cNvPr id="7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49" y="1781200"/>
            <a:ext cx="3868552" cy="21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596900" y="1932365"/>
            <a:ext cx="11255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  <p:pic>
        <p:nvPicPr>
          <p:cNvPr id="10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1" y="3187700"/>
            <a:ext cx="4326194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67161" y="71114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7661" y="4131216"/>
            <a:ext cx="245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ИИ</a:t>
            </a:r>
            <a:r>
              <a:rPr lang="en-US" sz="4000" b="1" dirty="0"/>
              <a:t> </a:t>
            </a:r>
            <a:r>
              <a:rPr lang="ru-RU" sz="4000" b="1" dirty="0"/>
              <a:t>тогда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6DD5D-25A8-4371-854C-CBD229A6E6AB}"/>
              </a:ext>
            </a:extLst>
          </p:cNvPr>
          <p:cNvSpPr txBox="1"/>
          <p:nvPr/>
        </p:nvSpPr>
        <p:spPr>
          <a:xfrm>
            <a:off x="6636246" y="4195619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ИИ сейчас</a:t>
            </a:r>
          </a:p>
        </p:txBody>
      </p:sp>
    </p:spTree>
    <p:extLst>
      <p:ext uri="{BB962C8B-B14F-4D97-AF65-F5344CB8AC3E}">
        <p14:creationId xmlns:p14="http://schemas.microsoft.com/office/powerpoint/2010/main" val="126305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323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 какими кейсами вы уже сталкивались которые можно свести к какой-то из задач машинного обучения?</a:t>
            </a:r>
          </a:p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Какая это задача, что является признаками, а что целевой переменной?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81891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Правила</a:t>
            </a:r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69205" y="3240594"/>
            <a:ext cx="1780255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Отложите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все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дела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911" y="1597896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930" y="1830537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6434" y="1805643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8295" y="1805655"/>
            <a:ext cx="753277" cy="7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49" name="Google Shape;149;p26"/>
          <p:cNvSpPr/>
          <p:nvPr/>
        </p:nvSpPr>
        <p:spPr>
          <a:xfrm>
            <a:off x="3695950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1" name="Google Shape;151;p26"/>
          <p:cNvSpPr/>
          <p:nvPr/>
        </p:nvSpPr>
        <p:spPr>
          <a:xfrm>
            <a:off x="809435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2" name="Google Shape;152;p26"/>
          <p:cNvSpPr txBox="1"/>
          <p:nvPr/>
        </p:nvSpPr>
        <p:spPr>
          <a:xfrm>
            <a:off x="2945283" y="3240595"/>
            <a:ext cx="1780255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Фиксируйте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важную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информацию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вебинаре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7343687" y="3240594"/>
            <a:ext cx="2373351" cy="20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Задавайте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чат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и/или поднимайте «руки»</a:t>
            </a:r>
          </a:p>
        </p:txBody>
      </p:sp>
      <p:sp>
        <p:nvSpPr>
          <p:cNvPr id="154" name="Google Shape;154;p26"/>
          <p:cNvSpPr txBox="1"/>
          <p:nvPr/>
        </p:nvSpPr>
        <p:spPr>
          <a:xfrm>
            <a:off x="5007086" y="3240595"/>
            <a:ext cx="22666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Уважительно относитесь ко всем участникам вебинара</a:t>
            </a:r>
            <a:endParaRPr sz="1596" b="1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0169" y="1765960"/>
            <a:ext cx="882547" cy="88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7" name="Google Shape;157;p26"/>
          <p:cNvSpPr txBox="1"/>
          <p:nvPr/>
        </p:nvSpPr>
        <p:spPr>
          <a:xfrm>
            <a:off x="9731326" y="3240595"/>
            <a:ext cx="20949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</a:t>
            </a:r>
            <a:r>
              <a:rPr lang="en-US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57915" y="5443909"/>
            <a:ext cx="10508396" cy="55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будет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выложена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платформе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lms.skillfactory.ru</a:t>
            </a:r>
            <a:endParaRPr sz="2487" i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AF56B738-60E1-4667-8758-252AF73A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091023"/>
              </p:ext>
            </p:extLst>
          </p:nvPr>
        </p:nvGraphicFramePr>
        <p:xfrm>
          <a:off x="92075" y="92075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9" imgW="617142" imgH="249638877" progId="Excel.SheetMacroEnabled.12">
                  <p:embed/>
                </p:oleObj>
              </mc:Choice>
              <mc:Fallback>
                <p:oleObj name="Macro-Enabled Worksheet" r:id="rId9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7B6B271-451E-4441-B783-34CAF8106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03110"/>
              </p:ext>
            </p:extLst>
          </p:nvPr>
        </p:nvGraphicFramePr>
        <p:xfrm>
          <a:off x="184150" y="184150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11" imgW="617142" imgH="249638877" progId="Excel.SheetMacroEnabled.12">
                  <p:embed/>
                </p:oleObj>
              </mc:Choice>
              <mc:Fallback>
                <p:oleObj name="Macro-Enabled Worksheet" r:id="rId11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2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Модель, Прогноз, Потери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Тренировочный-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валидационный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-Тестовый набор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смещения-дисперсии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учителем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без учителя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3220155" y="4308287"/>
            <a:ext cx="643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https://forms.yandex.ru/u/6369eff5c09c02910cc362de/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https://app.pachca.com/chats/7412160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Практическое задание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EBF4B-E870-EE89-453F-CC019B12FF97}"/>
              </a:ext>
            </a:extLst>
          </p:cNvPr>
          <p:cNvSpPr txBox="1"/>
          <p:nvPr/>
        </p:nvSpPr>
        <p:spPr>
          <a:xfrm>
            <a:off x="5100431" y="726280"/>
            <a:ext cx="6119190" cy="9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4"/>
              </a:rPr>
              <a:t>Ссылка на блокнот «Введение в </a:t>
            </a:r>
            <a:r>
              <a:rPr lang="ru-RU" b="0" i="0" u="none" strike="noStrike" dirty="0" err="1">
                <a:solidFill>
                  <a:srgbClr val="0075B4"/>
                </a:solidFill>
                <a:effectLst/>
                <a:latin typeface="inherit"/>
                <a:hlinkClick r:id="rId4"/>
              </a:rPr>
              <a:t>Pandas</a:t>
            </a: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4"/>
              </a:rPr>
              <a:t>»</a:t>
            </a:r>
            <a:r>
              <a:rPr lang="ru-RU" b="0" i="0" dirty="0">
                <a:solidFill>
                  <a:srgbClr val="313131"/>
                </a:solidFill>
                <a:effectLst/>
                <a:latin typeface="system-ui"/>
              </a:rPr>
              <a:t>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5"/>
              </a:rPr>
              <a:t>Ссылка на блокнот «Анализ набора данных Car Moldova»</a:t>
            </a:r>
            <a:r>
              <a:rPr lang="ru-RU" b="0" i="0" dirty="0">
                <a:solidFill>
                  <a:srgbClr val="313131"/>
                </a:solidFill>
                <a:effectLst/>
                <a:latin typeface="system-ui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91460-3D49-E7D7-5417-19F0280C4B89}"/>
              </a:ext>
            </a:extLst>
          </p:cNvPr>
          <p:cNvSpPr txBox="1"/>
          <p:nvPr/>
        </p:nvSpPr>
        <p:spPr>
          <a:xfrm>
            <a:off x="235159" y="1630960"/>
            <a:ext cx="1156914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b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ВАМ НЕОБХОДИМО: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Ознакомьтесь с содержанием демонстрационных блокнотов;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Создайте новый блокнот, импортируйте необходимые библиотеки;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Скачайте набор данных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Cars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Moldova и используйте функции и методы библиотеки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Pandas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для загрузки и начальной работы с данными. Очистку выбросов из "Недели 2" тоже выполняем (в идеале загружаем сразу "очищенный" набор данных);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Выполните следующие задания (Каждое задание в под отдельным заголовком # ).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1.  Выполните визуализацию данных с использованием библиотеки </a:t>
            </a:r>
            <a:r>
              <a:rPr lang="ru-RU" sz="1200" b="1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Pandas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</a:t>
            </a:r>
            <a:endParaRPr lang="ru-RU" sz="12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Попробуйте разные виды графиков для числовых признаков –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скатерограммы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, гистограммы, и т. д.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Для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скатерограмм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попробуйте использовать категориальные данные для таких параметров графиков, как оттенок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hue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), тип маркера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style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 и числовые признаки для размер маркера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size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), 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Таким образом, вы можете объединить информацию о нескольких признаков в один двумерный график.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Визуализируйте как минимум 3 Новых визуализации данных.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2.  Попытайтесь добавить в модель дополнительные признаки на основе имеющихся:</a:t>
            </a:r>
            <a:endParaRPr lang="ru-RU" sz="12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ru-RU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Проверьте корреляцию новых признаков с добавленными признаками. Например: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Введите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квантильные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категории для столбца удельный пробег за год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km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year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). Чтобы были условно категории «с небольшим пробегом», «со средним пробегом» и «с большим пробегом».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«Умная» замена на редкие категории. В этот раз делайте замену вида «редкий дорогой» и «редкий дешевый», чтобы условные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УАЗики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не попали в одну группу с Jaguar.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3.  Выполните предварительную обработку данных. </a:t>
            </a:r>
            <a:endParaRPr lang="ru-RU" sz="12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Сохраните результаты разных методов предварительной обработки в разные файлы, чтобы потом у вас была возможность протестировать различные гипотезы на моделях.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Под разными методами подразумевается стандартизация, нормализация и степенное преобразование для числовых признаков, и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Ordinal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/ One-Hot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Encoding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для категориальных.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БЛОКНОТ НЕОБХОДИМО ПРИЛЕЖНО ОФОРМИТЬ: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Хочется видеть структуру (Заголовки разного уровня);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Ожидается видеть не только код, но и комментарии к нему;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Не должно быть запущенных ячеек с ошибками;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Ожидается что рисунки адекватно оформлены (не маленького размера, есть описание того, что на рисунке).</a:t>
            </a:r>
          </a:p>
        </p:txBody>
      </p:sp>
    </p:spTree>
    <p:extLst>
      <p:ext uri="{BB962C8B-B14F-4D97-AF65-F5344CB8AC3E}">
        <p14:creationId xmlns:p14="http://schemas.microsoft.com/office/powerpoint/2010/main" val="18086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8402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15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16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41" grpId="0"/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6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Целеполагание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17A508-B642-488E-85DD-2E544BBDE16D}"/>
              </a:ext>
            </a:extLst>
          </p:cNvPr>
          <p:cNvSpPr txBox="1"/>
          <p:nvPr/>
        </p:nvSpPr>
        <p:spPr>
          <a:xfrm>
            <a:off x="1038860" y="1804184"/>
            <a:ext cx="10177780" cy="1402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Курс знакомит с ключевыми понятиями машинного обучения и типах данных. Студенты знакомятся с ключевыми алгоритмами машинного обучения и приобретают практический опыт решения задач регрессии, классификации и кластеризации.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34A29F-B494-4602-A0AD-BA4DB0173D85}"/>
              </a:ext>
            </a:extLst>
          </p:cNvPr>
          <p:cNvSpPr txBox="1"/>
          <p:nvPr/>
        </p:nvSpPr>
        <p:spPr>
          <a:xfrm>
            <a:off x="1038860" y="3596335"/>
            <a:ext cx="10462260" cy="238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Сравниваются  сильные и слабые стороны, особенности применения алгоритмов машинного обучения. К сожалению, сейчас нет одного алгоритма машинного обучения, который подходит для всех случаем, поэтому полезно иметь на “вооружении” разные подходы. </a:t>
            </a: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Отдельно рассмотрены метрики и подходы к оценке качества моделей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2932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2738</Words>
  <Application>Microsoft Office PowerPoint</Application>
  <PresentationFormat>Произвольный</PresentationFormat>
  <Paragraphs>513</Paragraphs>
  <Slides>53</Slides>
  <Notes>53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8" baseType="lpstr">
      <vt:lpstr>Source Sans Pro</vt:lpstr>
      <vt:lpstr>Montserrat</vt:lpstr>
      <vt:lpstr>system-ui</vt:lpstr>
      <vt:lpstr>Cambria Math</vt:lpstr>
      <vt:lpstr>Courier New</vt:lpstr>
      <vt:lpstr>Comic Sans MS</vt:lpstr>
      <vt:lpstr>inherit</vt:lpstr>
      <vt:lpstr>Arial</vt:lpstr>
      <vt:lpstr>Montserrat Black</vt:lpstr>
      <vt:lpstr>Open Sans</vt:lpstr>
      <vt:lpstr>Wingdings</vt:lpstr>
      <vt:lpstr>Times New Roman</vt:lpstr>
      <vt:lpstr>Verdana</vt:lpstr>
      <vt:lpstr>SkillFactory шаблон для видео (черный/белый)</vt:lpstr>
      <vt:lpstr>Macro-Enabled 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Где можно встретить результаты МО</vt:lpstr>
      <vt:lpstr>Презентация PowerPoint</vt:lpstr>
      <vt:lpstr>Мемасики про МО</vt:lpstr>
      <vt:lpstr>Презентация PowerPoint</vt:lpstr>
      <vt:lpstr>Что есть искусственный интеллект </vt:lpstr>
      <vt:lpstr>Что есть интеллект </vt:lpstr>
      <vt:lpstr>Определение от Президента</vt:lpstr>
      <vt:lpstr>Определение от Президента</vt:lpstr>
      <vt:lpstr>Как я вижу МО</vt:lpstr>
      <vt:lpstr>Традиционное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Компромисс Между Смещением и Дисперсией</vt:lpstr>
      <vt:lpstr>Презентация PowerPoint</vt:lpstr>
      <vt:lpstr>Презентация PowerPoint</vt:lpstr>
      <vt:lpstr>Презентация PowerPoint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Обучение без учителя </vt:lpstr>
      <vt:lpstr>Обучение с подкреплением</vt:lpstr>
      <vt:lpstr>Обучение с подкреплением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45</cp:revision>
  <dcterms:modified xsi:type="dcterms:W3CDTF">2023-11-04T11:06:22Z</dcterms:modified>
</cp:coreProperties>
</file>